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9" r:id="rId4"/>
    <p:sldId id="260" r:id="rId5"/>
  </p:sldIdLst>
  <p:sldSz cx="9144000" cy="6858000" type="screen4x3"/>
  <p:notesSz cx="6858000" cy="9144000"/>
  <p:custDataLst>
    <p:tags r:id="rId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2083" y="90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20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3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1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43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46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99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4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01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129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37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15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12B3F-6605-4491-99BE-BE9A61037A39}" type="datetimeFigureOut">
              <a:rPr lang="ru-RU" smtClean="0"/>
              <a:pPr/>
              <a:t>15.07.2019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9CC9A-65EF-4DD5-9050-7AC0C9889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80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urkist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" y="1"/>
            <a:ext cx="914053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468" y="2204864"/>
            <a:ext cx="9140532" cy="23042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Бектурсын\Desktop\Заңғар\turkesta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3" t="36686" r="12279" b="35962"/>
          <a:stretch/>
        </p:blipFill>
        <p:spPr bwMode="auto">
          <a:xfrm>
            <a:off x="3563888" y="2492896"/>
            <a:ext cx="335911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лого мени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1545099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00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Image result for ÑÑÑÐºÐµÑÑÐ°Ð½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8"/>
            <a:ext cx="9144001" cy="684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0" y="0"/>
            <a:ext cx="9036496" cy="662473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107505" y="1268760"/>
            <a:ext cx="6024164" cy="4536504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779912" y="-15186"/>
            <a:ext cx="5569546" cy="6926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accent5"/>
                </a:solidFill>
                <a:latin typeface="Candara" pitchFamily="34" charset="0"/>
              </a:rPr>
              <a:t>“T</a:t>
            </a:r>
            <a:r>
              <a:rPr lang="en-US" sz="2400" b="1" dirty="0" smtClean="0">
                <a:solidFill>
                  <a:schemeClr val="accent5"/>
                </a:solidFill>
                <a:latin typeface="Candara" pitchFamily="34" charset="0"/>
              </a:rPr>
              <a:t>u</a:t>
            </a:r>
            <a:r>
              <a:rPr lang="tr-TR" sz="2400" b="1" dirty="0" err="1" smtClean="0">
                <a:solidFill>
                  <a:schemeClr val="accent5"/>
                </a:solidFill>
                <a:latin typeface="Candara" pitchFamily="34" charset="0"/>
              </a:rPr>
              <a:t>rkistan</a:t>
            </a:r>
            <a:r>
              <a:rPr lang="tr-TR" sz="2400" b="1" dirty="0" smtClean="0">
                <a:solidFill>
                  <a:schemeClr val="accent5"/>
                </a:solidFill>
                <a:latin typeface="Candara" pitchFamily="34" charset="0"/>
              </a:rPr>
              <a:t>” </a:t>
            </a:r>
            <a:r>
              <a:rPr lang="en-US" sz="2400" b="1" smtClean="0">
                <a:solidFill>
                  <a:schemeClr val="accent5"/>
                </a:solidFill>
                <a:latin typeface="Candara" pitchFamily="34" charset="0"/>
              </a:rPr>
              <a:t>Industrial zone</a:t>
            </a:r>
            <a:endParaRPr lang="ru-RU" sz="2000" b="1" dirty="0">
              <a:solidFill>
                <a:schemeClr val="accent5"/>
              </a:solidFill>
              <a:latin typeface="Candara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348629" y="677510"/>
            <a:ext cx="8543851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/>
          <p:cNvGrpSpPr/>
          <p:nvPr/>
        </p:nvGrpSpPr>
        <p:grpSpPr>
          <a:xfrm>
            <a:off x="107504" y="1340768"/>
            <a:ext cx="5976665" cy="4392488"/>
            <a:chOff x="179511" y="1340768"/>
            <a:chExt cx="6154045" cy="4352032"/>
          </a:xfrm>
        </p:grpSpPr>
        <p:graphicFrame>
          <p:nvGraphicFramePr>
            <p:cNvPr id="4" name="Объект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0475309"/>
                </p:ext>
              </p:extLst>
            </p:nvPr>
          </p:nvGraphicFramePr>
          <p:xfrm>
            <a:off x="179511" y="1340768"/>
            <a:ext cx="6154045" cy="4352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7" name="Acrobat Document" r:id="rId4" imgW="21386520" imgH="15149520" progId="AcroExch.Document.DC">
                    <p:embed/>
                  </p:oleObj>
                </mc:Choice>
                <mc:Fallback>
                  <p:oleObj name="Acrobat Document" r:id="rId4" imgW="21386520" imgH="15149520" progId="AcroExch.Document.DC">
                    <p:embed/>
                    <p:pic>
                      <p:nvPicPr>
                        <p:cNvPr id="0" name="Picture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511" y="1340768"/>
                          <a:ext cx="6154045" cy="43520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" name="Прямая соединительная линия 5"/>
            <p:cNvCxnSpPr/>
            <p:nvPr/>
          </p:nvCxnSpPr>
          <p:spPr>
            <a:xfrm>
              <a:off x="3194422" y="4797152"/>
              <a:ext cx="278126" cy="33566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3185525" y="4641422"/>
              <a:ext cx="230266" cy="15573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3415791" y="4641422"/>
              <a:ext cx="246145" cy="31146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3481974" y="4964985"/>
              <a:ext cx="179962" cy="16783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2627784" y="4437112"/>
              <a:ext cx="596674" cy="43204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2766127" y="4616853"/>
              <a:ext cx="610731" cy="451366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 flipV="1">
              <a:off x="2613727" y="4888477"/>
              <a:ext cx="152400" cy="179741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 flipV="1">
              <a:off x="3224458" y="4437112"/>
              <a:ext cx="152400" cy="179741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661936" y="5132818"/>
              <a:ext cx="1702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Brownfield</a:t>
              </a:r>
              <a:endParaRPr lang="ru-RU" b="1" dirty="0"/>
            </a:p>
          </p:txBody>
        </p:sp>
        <p:cxnSp>
          <p:nvCxnSpPr>
            <p:cNvPr id="40" name="Прямая со стрелкой 39"/>
            <p:cNvCxnSpPr>
              <a:stCxn id="37" idx="1"/>
            </p:cNvCxnSpPr>
            <p:nvPr/>
          </p:nvCxnSpPr>
          <p:spPr>
            <a:xfrm flipH="1" flipV="1">
              <a:off x="3538864" y="4964986"/>
              <a:ext cx="123072" cy="3217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5" descr="Drainage Pipe Icon"/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77" y="2282941"/>
            <a:ext cx="446823" cy="3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4" descr="Electric Pylon Icon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2" y="3365326"/>
            <a:ext cx="500482" cy="39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8" descr="Faucet Icon"/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290555"/>
            <a:ext cx="472572" cy="3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6444208" y="2703013"/>
            <a:ext cx="1121353" cy="509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tr-TR" sz="1200" dirty="0" err="1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ewage</a:t>
            </a:r>
            <a:r>
              <a:rPr lang="tr-TR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tr-TR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ru-RU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м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143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₸ / </a:t>
            </a:r>
            <a:r>
              <a:rPr lang="ru-RU" sz="10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м</a:t>
            </a:r>
            <a:r>
              <a:rPr lang="ru-RU" sz="1200" dirty="0">
                <a:solidFill>
                  <a:schemeClr val="tx1"/>
                </a:solidFill>
                <a:latin typeface="Candara" panose="020E0502030303020204" pitchFamily="34" charset="0"/>
              </a:rPr>
              <a:t>3</a:t>
            </a:r>
            <a:r>
              <a:rPr lang="ru-RU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1"/>
              </a:solidFill>
              <a:latin typeface="Candara" panose="020E0502030303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596336" y="2636913"/>
            <a:ext cx="1273671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Water</a:t>
            </a:r>
            <a:endParaRPr lang="tr-TR" sz="12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11,9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м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142,4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₸ / </a:t>
            </a:r>
            <a:r>
              <a:rPr lang="ru-RU" sz="10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м</a:t>
            </a:r>
            <a:r>
              <a:rPr lang="ru-RU" sz="1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3</a:t>
            </a:r>
            <a:r>
              <a:rPr lang="ru-RU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endParaRPr lang="ru-RU" sz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308304" y="3789040"/>
            <a:ext cx="939542" cy="612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Electricity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23,3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м</a:t>
            </a:r>
          </a:p>
          <a:p>
            <a:pPr algn="ctr"/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22,6 </a:t>
            </a:r>
            <a:r>
              <a:rPr lang="ru-RU" sz="1050" b="1" dirty="0" smtClean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₸ / </a:t>
            </a:r>
            <a:r>
              <a:rPr lang="en-US" sz="10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kV</a:t>
            </a:r>
            <a:r>
              <a:rPr lang="ru-RU" sz="10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т</a:t>
            </a:r>
            <a:r>
              <a:rPr lang="ru-RU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endParaRPr lang="ru-RU" sz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8244408" y="3770833"/>
            <a:ext cx="792088" cy="507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lvl="0" algn="ctr"/>
            <a:r>
              <a:rPr lang="tr-TR" sz="1200" dirty="0" err="1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Railways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Picture 4" descr="Train Icon"/>
          <p:cNvPicPr>
            <a:picLocks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96" y="3388213"/>
            <a:ext cx="429253" cy="3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273452" y="3717033"/>
            <a:ext cx="110686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lvl="0"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Natural g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tr-TR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м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32,2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₸ / </a:t>
            </a:r>
            <a:r>
              <a:rPr lang="ru-RU" sz="10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м</a:t>
            </a:r>
            <a:r>
              <a:rPr lang="ru-RU" sz="1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3</a:t>
            </a:r>
            <a:r>
              <a:rPr lang="ru-RU" sz="1200" dirty="0" smtClean="0">
                <a:solidFill>
                  <a:schemeClr val="tx1"/>
                </a:solidFill>
                <a:latin typeface="Candara" panose="020E0502030303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endParaRPr lang="ru-RU" sz="12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Picture 30" descr="Gas Icon"/>
          <p:cNvPicPr>
            <a:picLocks noChangeAspect="1" noChangeArrowheads="1"/>
          </p:cNvPicPr>
          <p:nvPr/>
        </p:nvPicPr>
        <p:blipFill>
          <a:blip r:embed="rId10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792" y="3365982"/>
            <a:ext cx="447488" cy="37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6492668" y="1126569"/>
            <a:ext cx="1679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chemeClr val="accent5"/>
                </a:solidFill>
                <a:latin typeface="Candara" panose="020E0502030303020204" pitchFamily="34" charset="0"/>
              </a:rPr>
              <a:t>A</a:t>
            </a:r>
            <a:r>
              <a:rPr lang="en-US" sz="2000" b="1" dirty="0" err="1" smtClean="0">
                <a:solidFill>
                  <a:schemeClr val="accent5"/>
                </a:solidFill>
                <a:latin typeface="Candara" panose="020E0502030303020204" pitchFamily="34" charset="0"/>
              </a:rPr>
              <a:t>rea</a:t>
            </a:r>
            <a:r>
              <a:rPr lang="tr-TR" sz="2000" b="1" dirty="0" smtClean="0">
                <a:solidFill>
                  <a:schemeClr val="accent5"/>
                </a:solidFill>
                <a:latin typeface="Candara" panose="020E0502030303020204" pitchFamily="34" charset="0"/>
              </a:rPr>
              <a:t>:</a:t>
            </a:r>
            <a:r>
              <a:rPr lang="ru-RU" sz="2000" b="1" dirty="0" smtClean="0">
                <a:solidFill>
                  <a:schemeClr val="accent5"/>
                </a:solidFill>
                <a:latin typeface="Candara" panose="020E0502030303020204" pitchFamily="34" charset="0"/>
              </a:rPr>
              <a:t>  </a:t>
            </a:r>
          </a:p>
          <a:p>
            <a:r>
              <a:rPr lang="ru-RU" sz="2000" b="1" dirty="0">
                <a:latin typeface="Candara" panose="020E0502030303020204" pitchFamily="34" charset="0"/>
              </a:rPr>
              <a:t> </a:t>
            </a:r>
            <a:r>
              <a:rPr lang="ru-RU" sz="2000" b="1" dirty="0" smtClean="0">
                <a:latin typeface="Candara" panose="020E0502030303020204" pitchFamily="34" charset="0"/>
              </a:rPr>
              <a:t>350 </a:t>
            </a:r>
            <a:r>
              <a:rPr lang="tr-TR" sz="2000" b="1" dirty="0" smtClean="0">
                <a:latin typeface="Candara" panose="020E0502030303020204" pitchFamily="34" charset="0"/>
              </a:rPr>
              <a:t>he</a:t>
            </a:r>
            <a:r>
              <a:rPr lang="en-US" sz="2000" b="1" dirty="0" smtClean="0">
                <a:latin typeface="Candara" panose="020E0502030303020204" pitchFamily="34" charset="0"/>
              </a:rPr>
              <a:t>c</a:t>
            </a:r>
            <a:r>
              <a:rPr lang="tr-TR" sz="2000" b="1" dirty="0" smtClean="0">
                <a:latin typeface="Candara" panose="020E0502030303020204" pitchFamily="34" charset="0"/>
              </a:rPr>
              <a:t>tar</a:t>
            </a:r>
            <a:r>
              <a:rPr lang="en-US" sz="2000" b="1" dirty="0" smtClean="0">
                <a:latin typeface="Candara" panose="020E0502030303020204" pitchFamily="34" charset="0"/>
              </a:rPr>
              <a:t>e</a:t>
            </a:r>
            <a:endParaRPr lang="ru-RU" sz="2000" b="1" dirty="0">
              <a:latin typeface="Candara" panose="020E0502030303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515572" y="1838785"/>
            <a:ext cx="2928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 smtClean="0">
                <a:solidFill>
                  <a:schemeClr val="accent5"/>
                </a:solidFill>
                <a:latin typeface="Candara" panose="020E0502030303020204" pitchFamily="34" charset="0"/>
              </a:rPr>
              <a:t>Infrastructure</a:t>
            </a:r>
            <a:r>
              <a:rPr lang="tr-TR" sz="2000" b="1" dirty="0" smtClean="0">
                <a:solidFill>
                  <a:schemeClr val="accent5"/>
                </a:solidFill>
                <a:latin typeface="Candara" panose="020E0502030303020204" pitchFamily="34" charset="0"/>
              </a:rPr>
              <a:t> :</a:t>
            </a:r>
            <a:endParaRPr lang="ru-RU" sz="2000" b="1" dirty="0">
              <a:latin typeface="Candara" panose="020E0502030303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300192" y="4532927"/>
            <a:ext cx="2843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/>
                </a:solidFill>
                <a:latin typeface="Candara" panose="020E0502030303020204" pitchFamily="34" charset="0"/>
              </a:rPr>
              <a:t>   </a:t>
            </a:r>
            <a:r>
              <a:rPr lang="en-US" sz="2000" b="1" dirty="0" smtClean="0">
                <a:solidFill>
                  <a:schemeClr val="accent5"/>
                </a:solidFill>
                <a:latin typeface="Candara" panose="020E0502030303020204" pitchFamily="34" charset="0"/>
              </a:rPr>
              <a:t>Location</a:t>
            </a:r>
            <a:r>
              <a:rPr lang="ru-RU" sz="2000" b="1" dirty="0" smtClean="0">
                <a:solidFill>
                  <a:schemeClr val="accent5"/>
                </a:solidFill>
                <a:latin typeface="Candara" panose="020E0502030303020204" pitchFamily="34" charset="0"/>
              </a:rPr>
              <a:t>:</a:t>
            </a:r>
          </a:p>
          <a:p>
            <a:r>
              <a:rPr lang="ru-RU" sz="2000" b="1" dirty="0" smtClean="0">
                <a:latin typeface="Candara" panose="020E0502030303020204" pitchFamily="34" charset="0"/>
              </a:rPr>
              <a:t> </a:t>
            </a:r>
            <a:r>
              <a:rPr lang="en-US" sz="2000" b="1" dirty="0" smtClean="0">
                <a:latin typeface="Candara" panose="020E0502030303020204" pitchFamily="34" charset="0"/>
              </a:rPr>
              <a:t>9 km from “Western Europe-Western China” international road</a:t>
            </a:r>
            <a:r>
              <a:rPr lang="tr-TR" sz="2000" b="1" dirty="0" smtClean="0">
                <a:latin typeface="Candara" panose="020E0502030303020204" pitchFamily="34" charset="0"/>
              </a:rPr>
              <a:t>. </a:t>
            </a:r>
            <a:endParaRPr lang="ru-RU" sz="2000" b="1" dirty="0" smtClean="0">
              <a:latin typeface="Candara" panose="020E0502030303020204" pitchFamily="34" charset="0"/>
            </a:endParaRPr>
          </a:p>
        </p:txBody>
      </p:sp>
      <p:sp>
        <p:nvSpPr>
          <p:cNvPr id="62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AutoShape 8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TextBox 69"/>
          <p:cNvSpPr txBox="1"/>
          <p:nvPr/>
        </p:nvSpPr>
        <p:spPr>
          <a:xfrm>
            <a:off x="136640" y="5938823"/>
            <a:ext cx="3909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ndara" panose="020E0502030303020204" pitchFamily="34" charset="0"/>
                <a:cs typeface="Times New Roman" panose="02020603050405020304" pitchFamily="18" charset="0"/>
              </a:rPr>
              <a:t>Brownfield</a:t>
            </a:r>
            <a:r>
              <a:rPr lang="ru-RU" sz="1200" b="1" dirty="0" smtClean="0">
                <a:latin typeface="Candara" panose="020E0502030303020204" pitchFamily="34" charset="0"/>
                <a:cs typeface="Times New Roman" panose="02020603050405020304" pitchFamily="18" charset="0"/>
              </a:rPr>
              <a:t> 3</a:t>
            </a:r>
            <a:r>
              <a:rPr lang="en-US" sz="1200" b="1" dirty="0" smtClean="0">
                <a:latin typeface="Candara" panose="020E0502030303020204" pitchFamily="34" charset="0"/>
                <a:cs typeface="Times New Roman" panose="02020603050405020304" pitchFamily="18" charset="0"/>
              </a:rPr>
              <a:t> pieces -  </a:t>
            </a:r>
            <a:r>
              <a:rPr lang="ru-RU" sz="1200" b="1" dirty="0" smtClean="0">
                <a:latin typeface="Candara" panose="020E0502030303020204" pitchFamily="34" charset="0"/>
                <a:cs typeface="Times New Roman" panose="02020603050405020304" pitchFamily="18" charset="0"/>
              </a:rPr>
              <a:t>1 075</a:t>
            </a:r>
            <a:r>
              <a:rPr lang="tr-TR" sz="1200" b="1" dirty="0" smtClean="0">
                <a:latin typeface="Candara" panose="020E0502030303020204" pitchFamily="34" charset="0"/>
                <a:cs typeface="Times New Roman" panose="02020603050405020304" pitchFamily="18" charset="0"/>
              </a:rPr>
              <a:t> mil</a:t>
            </a:r>
            <a:endParaRPr lang="en-US" sz="1200" b="1" dirty="0" smtClean="0">
              <a:latin typeface="Candara" panose="020E0502030303020204" pitchFamily="34" charset="0"/>
            </a:endParaRPr>
          </a:p>
          <a:p>
            <a:r>
              <a:rPr lang="en-US" sz="1200" b="1" dirty="0" smtClean="0">
                <a:latin typeface="Candara" panose="020E0502030303020204" pitchFamily="34" charset="0"/>
              </a:rPr>
              <a:t>C</a:t>
            </a:r>
            <a:r>
              <a:rPr lang="tr-TR" sz="1200" b="1" dirty="0" err="1" smtClean="0">
                <a:latin typeface="Candara" panose="020E0502030303020204" pitchFamily="34" charset="0"/>
              </a:rPr>
              <a:t>ompletion</a:t>
            </a:r>
            <a:r>
              <a:rPr lang="tr-TR" sz="1200" b="1" dirty="0" smtClean="0">
                <a:latin typeface="Candara" panose="020E0502030303020204" pitchFamily="34" charset="0"/>
              </a:rPr>
              <a:t> </a:t>
            </a:r>
            <a:r>
              <a:rPr lang="tr-TR" sz="1200" b="1" dirty="0" err="1" smtClean="0">
                <a:latin typeface="Candara" panose="020E0502030303020204" pitchFamily="34" charset="0"/>
              </a:rPr>
              <a:t>date</a:t>
            </a:r>
            <a:r>
              <a:rPr lang="tr-TR" sz="1200" b="1" dirty="0" smtClean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:</a:t>
            </a:r>
            <a:r>
              <a:rPr lang="en-US" sz="1200" b="1" dirty="0" smtClean="0">
                <a:latin typeface="Candara" panose="020E0502030303020204" pitchFamily="34" charset="0"/>
              </a:rPr>
              <a:t>September</a:t>
            </a:r>
            <a:r>
              <a:rPr lang="ru-RU" sz="1200" b="1" dirty="0" smtClean="0">
                <a:latin typeface="Candara" panose="020E0502030303020204" pitchFamily="34" charset="0"/>
              </a:rPr>
              <a:t> 2019</a:t>
            </a:r>
            <a:endParaRPr lang="ru-RU" sz="12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5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urkist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722" y="116632"/>
            <a:ext cx="4784310" cy="662473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116632"/>
            <a:ext cx="4032447" cy="6624736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D910FF21-FE68-4AF4-A2E9-578877458E52}"/>
              </a:ext>
            </a:extLst>
          </p:cNvPr>
          <p:cNvGrpSpPr/>
          <p:nvPr/>
        </p:nvGrpSpPr>
        <p:grpSpPr>
          <a:xfrm>
            <a:off x="75722" y="1412776"/>
            <a:ext cx="4712302" cy="2160240"/>
            <a:chOff x="0" y="1628800"/>
            <a:chExt cx="9239597" cy="3134940"/>
          </a:xfrm>
        </p:grpSpPr>
        <p:pic>
          <p:nvPicPr>
            <p:cNvPr id="8" name="Picture 2" descr="C:\Users\ТИМУР\Desktop\5.png"/>
            <p:cNvPicPr>
              <a:picLocks noChangeAspect="1" noChangeArrowheads="1"/>
            </p:cNvPicPr>
            <p:nvPr/>
          </p:nvPicPr>
          <p:blipFill>
            <a:blip r:embed="rId3" cstate="print"/>
            <a:srcRect t="22794" b="24443"/>
            <a:stretch>
              <a:fillRect/>
            </a:stretch>
          </p:blipFill>
          <p:spPr bwMode="auto">
            <a:xfrm>
              <a:off x="0" y="1628800"/>
              <a:ext cx="9239597" cy="3134940"/>
            </a:xfrm>
            <a:prstGeom prst="rect">
              <a:avLst/>
            </a:prstGeom>
            <a:noFill/>
          </p:spPr>
        </p:pic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1403648" y="2060848"/>
              <a:ext cx="648072" cy="1512168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1187624" y="2708920"/>
              <a:ext cx="108012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683568" y="1988840"/>
              <a:ext cx="864096" cy="158417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1979712" y="1988840"/>
              <a:ext cx="576064" cy="158417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83568" y="3573016"/>
              <a:ext cx="129614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547664" y="1988840"/>
              <a:ext cx="100811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/>
          <p:cNvSpPr/>
          <p:nvPr/>
        </p:nvSpPr>
        <p:spPr>
          <a:xfrm>
            <a:off x="6084168" y="0"/>
            <a:ext cx="3193282" cy="6926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Candara" pitchFamily="34" charset="0"/>
              </a:rPr>
              <a:t>Brownfield</a:t>
            </a:r>
            <a:endParaRPr lang="ru-RU" sz="3200" b="1" dirty="0">
              <a:solidFill>
                <a:schemeClr val="tx2"/>
              </a:solidFill>
              <a:latin typeface="Candara" pitchFamily="34" charset="0"/>
            </a:endParaRPr>
          </a:p>
        </p:txBody>
      </p:sp>
      <p:pic>
        <p:nvPicPr>
          <p:cNvPr id="16" name="Picture 2" descr="C:\Users\user\Desktop\_MG_0422.jpg">
            <a:extLst>
              <a:ext uri="{FF2B5EF4-FFF2-40B4-BE49-F238E27FC236}">
                <a16:creationId xmlns:a16="http://schemas.microsoft.com/office/drawing/2014/main" xmlns="" id="{D4F35EFC-121E-4BCA-92BF-3937D2F24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2"/>
          <a:stretch/>
        </p:blipFill>
        <p:spPr bwMode="auto">
          <a:xfrm>
            <a:off x="526524" y="4005064"/>
            <a:ext cx="3806984" cy="216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48629" y="677510"/>
            <a:ext cx="854385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48064" y="196038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1</a:t>
            </a:r>
            <a:r>
              <a:rPr lang="tr-TR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30</a:t>
            </a:r>
            <a:r>
              <a:rPr lang="en-US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.000</a:t>
            </a:r>
            <a:r>
              <a:rPr lang="tr-TR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-150</a:t>
            </a:r>
            <a: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.</a:t>
            </a:r>
            <a:r>
              <a:rPr lang="en-US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000</a:t>
            </a:r>
            <a: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₸</a:t>
            </a:r>
            <a:r>
              <a:rPr lang="tr-TR" sz="2000" b="1" dirty="0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( 338-390 </a:t>
            </a:r>
            <a:r>
              <a:rPr lang="tr-TR" sz="2000" b="1" dirty="0" err="1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usd</a:t>
            </a:r>
            <a:r>
              <a:rPr lang="tr-TR" sz="2000" b="1" dirty="0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ru-RU" sz="2400" b="1" dirty="0" smtClean="0">
              <a:solidFill>
                <a:srgbClr val="C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r>
              <a:rPr lang="tr-TR" sz="2400" b="1" dirty="0" err="1" smtClean="0">
                <a:latin typeface="Candara" panose="020E0502030303020204" pitchFamily="34" charset="0"/>
                <a:cs typeface="Arial" panose="020B0604020202020204" pitchFamily="34" charset="0"/>
              </a:rPr>
              <a:t>Purchase</a:t>
            </a:r>
            <a:r>
              <a:rPr lang="tr-TR" sz="2400" b="1" dirty="0" smtClean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 smtClean="0">
                <a:latin typeface="Candara" panose="020E0502030303020204" pitchFamily="34" charset="0"/>
                <a:cs typeface="Arial" panose="020B0604020202020204" pitchFamily="34" charset="0"/>
              </a:rPr>
              <a:t>price</a:t>
            </a:r>
            <a:endParaRPr lang="ru-RU" sz="2400" dirty="0">
              <a:latin typeface="Candara" panose="020E0502030303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3341" y="764704"/>
            <a:ext cx="2757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Candara" panose="020E0502030303020204" pitchFamily="34" charset="0"/>
              </a:rPr>
              <a:t>1 </a:t>
            </a:r>
            <a:r>
              <a:rPr lang="ru-RU" sz="4800" b="1" dirty="0" smtClean="0">
                <a:latin typeface="Candara" panose="020E0502030303020204" pitchFamily="34" charset="0"/>
              </a:rPr>
              <a:t>м</a:t>
            </a:r>
            <a:r>
              <a:rPr lang="ru-RU" sz="6600" dirty="0" smtClean="0">
                <a:latin typeface="Candara" panose="020E0502030303020204" pitchFamily="34" charset="0"/>
              </a:rPr>
              <a:t>²</a:t>
            </a:r>
            <a:r>
              <a:rPr lang="tr-TR" sz="6600" dirty="0" smtClean="0">
                <a:latin typeface="Candara" panose="020E0502030303020204" pitchFamily="34" charset="0"/>
              </a:rPr>
              <a:t> </a:t>
            </a:r>
            <a:r>
              <a:rPr lang="tr-TR" sz="3200" b="1" dirty="0" smtClean="0">
                <a:latin typeface="Candara" panose="020E0502030303020204" pitchFamily="34" charset="0"/>
              </a:rPr>
              <a:t>için</a:t>
            </a:r>
            <a:endParaRPr lang="ru-RU" sz="6600" b="1" dirty="0">
              <a:latin typeface="Candara" panose="020E0502030303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8064" y="3068960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b="1" dirty="0" smtClea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r>
              <a:rPr lang="tr-TR" sz="2400" b="1" dirty="0" err="1" smtClean="0">
                <a:latin typeface="Candara" panose="020E0502030303020204" pitchFamily="34" charset="0"/>
                <a:cs typeface="Arial" panose="020B0604020202020204" pitchFamily="34" charset="0"/>
              </a:rPr>
              <a:t>Installment</a:t>
            </a:r>
            <a:r>
              <a:rPr lang="en-US" sz="2400" b="1" dirty="0" smtClean="0">
                <a:latin typeface="Candara" panose="020E0502030303020204" pitchFamily="34" charset="0"/>
                <a:cs typeface="Arial" panose="020B0604020202020204" pitchFamily="34" charset="0"/>
              </a:rPr>
              <a:t> condition          </a:t>
            </a:r>
            <a:r>
              <a:rPr lang="ru-RU" sz="2400" b="1" i="1" dirty="0" smtClean="0">
                <a:latin typeface="Candara" panose="020E0502030303020204" pitchFamily="34" charset="0"/>
                <a:cs typeface="Arial" panose="020B0604020202020204" pitchFamily="34" charset="0"/>
              </a:rPr>
              <a:t>(</a:t>
            </a:r>
            <a:r>
              <a:rPr lang="en-US" sz="2400" b="1" i="1" dirty="0" smtClean="0"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ru-RU" sz="2400" b="1" i="1" dirty="0" smtClean="0">
                <a:latin typeface="Candara" panose="020E0502030303020204" pitchFamily="34" charset="0"/>
                <a:cs typeface="Arial" panose="020B0604020202020204" pitchFamily="34" charset="0"/>
              </a:rPr>
              <a:t> 5</a:t>
            </a:r>
            <a:r>
              <a:rPr lang="tr-TR" sz="2400" b="1" i="1" dirty="0" smtClean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latin typeface="Candara" panose="020E0502030303020204" pitchFamily="34" charset="0"/>
                <a:cs typeface="Arial" panose="020B0604020202020204" pitchFamily="34" charset="0"/>
              </a:rPr>
              <a:t>years </a:t>
            </a:r>
            <a:r>
              <a:rPr lang="tr-TR" sz="2400" b="1" i="1" dirty="0" smtClean="0">
                <a:latin typeface="Candara" panose="020E0502030303020204" pitchFamily="34" charset="0"/>
                <a:cs typeface="Arial" panose="020B0604020202020204" pitchFamily="34" charset="0"/>
              </a:rPr>
              <a:t>7</a:t>
            </a:r>
            <a:r>
              <a:rPr lang="ru-RU" sz="2400" b="1" i="1" dirty="0" smtClean="0">
                <a:latin typeface="Candara" panose="020E0502030303020204" pitchFamily="34" charset="0"/>
                <a:cs typeface="Arial" panose="020B0604020202020204" pitchFamily="34" charset="0"/>
              </a:rPr>
              <a:t>%</a:t>
            </a:r>
            <a:r>
              <a:rPr lang="tr-TR" sz="2400" b="1" i="1" dirty="0" smtClean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smtClean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sz="2400" dirty="0">
              <a:latin typeface="Candara" panose="020E0502030303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68891" y="4797152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250 - 1000 </a:t>
            </a:r>
            <a:r>
              <a:rPr lang="ru-RU" sz="2000" b="1" dirty="0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₸</a:t>
            </a:r>
            <a:r>
              <a:rPr lang="tr-TR" sz="2000" b="1" dirty="0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(0.65-2.60 </a:t>
            </a:r>
            <a:r>
              <a:rPr lang="tr-TR" sz="2000" b="1" dirty="0" err="1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usd</a:t>
            </a:r>
            <a:r>
              <a:rPr lang="tr-TR" sz="2000" b="1" dirty="0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ru-RU" sz="2400" b="1" dirty="0" smtClean="0">
              <a:solidFill>
                <a:srgbClr val="C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r>
              <a:rPr lang="tr-TR" sz="2400" b="1" dirty="0" err="1" smtClean="0">
                <a:latin typeface="Candara" panose="020E0502030303020204" pitchFamily="34" charset="0"/>
                <a:cs typeface="Arial" panose="020B0604020202020204" pitchFamily="34" charset="0"/>
              </a:rPr>
              <a:t>Monthly</a:t>
            </a:r>
            <a:r>
              <a:rPr lang="tr-TR" sz="2400" b="1" dirty="0" smtClean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 smtClean="0">
                <a:latin typeface="Candara" panose="020E0502030303020204" pitchFamily="34" charset="0"/>
                <a:cs typeface="Arial" panose="020B0604020202020204" pitchFamily="34" charset="0"/>
              </a:rPr>
              <a:t>rent</a:t>
            </a:r>
            <a:endParaRPr lang="ru-RU" sz="2400" dirty="0">
              <a:latin typeface="Candara" panose="020E05020303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82821" y="476672"/>
            <a:ext cx="2757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Candara" panose="020E0502030303020204" pitchFamily="34" charset="0"/>
              </a:rPr>
              <a:t> </a:t>
            </a:r>
            <a:r>
              <a:rPr lang="ru-RU" sz="2400" b="1" dirty="0" smtClean="0">
                <a:latin typeface="Candara" panose="020E0502030303020204" pitchFamily="34" charset="0"/>
              </a:rPr>
              <a:t>2000-5000 м</a:t>
            </a:r>
            <a:r>
              <a:rPr lang="ru-RU" sz="3600" b="1" dirty="0" smtClean="0">
                <a:latin typeface="Candara" panose="020E0502030303020204" pitchFamily="34" charset="0"/>
              </a:rPr>
              <a:t>²</a:t>
            </a:r>
            <a:endParaRPr lang="ru-RU" sz="3600" b="1" dirty="0">
              <a:latin typeface="Candara" panose="020E0502030303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5292080" y="2996952"/>
            <a:ext cx="331236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292080" y="4725144"/>
            <a:ext cx="331236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19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ÑÑÑÐºÐµÑÑÐ°Ð½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185"/>
            <a:ext cx="9144001" cy="690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6512" y="-15186"/>
            <a:ext cx="4620554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8749"/>
            <a:ext cx="4355977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31246" y="-15186"/>
            <a:ext cx="3193282" cy="6926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Candara" pitchFamily="34" charset="0"/>
              </a:rPr>
              <a:t>Greenfield</a:t>
            </a:r>
            <a:endParaRPr lang="ru-RU" sz="3200" b="1" dirty="0">
              <a:solidFill>
                <a:schemeClr val="tx2"/>
              </a:solidFill>
              <a:latin typeface="Candar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8629" y="677510"/>
            <a:ext cx="854385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348628" y="1221136"/>
            <a:ext cx="4079355" cy="4200079"/>
            <a:chOff x="316932" y="1221136"/>
            <a:chExt cx="5187354" cy="462785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16932" y="1221136"/>
              <a:ext cx="5187354" cy="4627856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376581" y="1340768"/>
              <a:ext cx="5057058" cy="4392488"/>
              <a:chOff x="1345064" y="980728"/>
              <a:chExt cx="6929536" cy="5394960"/>
            </a:xfrm>
          </p:grpSpPr>
          <p:pic>
            <p:nvPicPr>
              <p:cNvPr id="11" name="Picture 2" descr="C:\Users\User\Desktop\123456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4" t="3317" r="16250" b="6490"/>
              <a:stretch/>
            </p:blipFill>
            <p:spPr bwMode="auto">
              <a:xfrm>
                <a:off x="1345064" y="980728"/>
                <a:ext cx="6929536" cy="5394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/>
              <p:cNvSpPr/>
              <p:nvPr/>
            </p:nvSpPr>
            <p:spPr>
              <a:xfrm rot="19253623">
                <a:off x="3383093" y="5144102"/>
                <a:ext cx="504396" cy="794765"/>
              </a:xfrm>
              <a:prstGeom prst="rect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ndara" panose="020E0502030303020204" pitchFamily="34" charset="0"/>
                </a:endParaRP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 rot="19375989">
                <a:off x="2656596" y="3985902"/>
                <a:ext cx="1646747" cy="878978"/>
              </a:xfrm>
              <a:prstGeom prst="rect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ndara" panose="020E0502030303020204" pitchFamily="34" charset="0"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19375989">
                <a:off x="2078235" y="3238718"/>
                <a:ext cx="1646747" cy="878978"/>
              </a:xfrm>
              <a:prstGeom prst="rect">
                <a:avLst/>
              </a:prstGeom>
              <a:solidFill>
                <a:srgbClr val="FFC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ndara" panose="020E0502030303020204" pitchFamily="34" charset="0"/>
                </a:endParaRP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 rot="19375989">
                <a:off x="3575699" y="2198443"/>
                <a:ext cx="1439038" cy="792490"/>
              </a:xfrm>
              <a:prstGeom prst="rect">
                <a:avLst/>
              </a:prstGeom>
              <a:solidFill>
                <a:srgbClr val="92D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ndara" panose="020E0502030303020204" pitchFamily="34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 rot="19375989">
                <a:off x="4930392" y="1243311"/>
                <a:ext cx="954360" cy="601709"/>
              </a:xfrm>
              <a:prstGeom prst="rect">
                <a:avLst/>
              </a:prstGeom>
              <a:solidFill>
                <a:srgbClr val="9C5BCD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ndara" panose="020E0502030303020204" pitchFamily="34" charset="0"/>
                </a:endParaRP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 rot="19375989">
                <a:off x="5324327" y="1756828"/>
                <a:ext cx="786582" cy="549073"/>
              </a:xfrm>
              <a:prstGeom prst="rect">
                <a:avLst/>
              </a:prstGeom>
              <a:solidFill>
                <a:srgbClr val="9C5BCD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ndara" panose="020E0502030303020204" pitchFamily="34" charset="0"/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 rot="19375989">
                <a:off x="4470225" y="2971010"/>
                <a:ext cx="492446" cy="635417"/>
              </a:xfrm>
              <a:prstGeom prst="rect">
                <a:avLst/>
              </a:prstGeom>
              <a:solidFill>
                <a:schemeClr val="accent3">
                  <a:lumMod val="50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ndara" panose="020E0502030303020204" pitchFamily="34" charset="0"/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 rot="19375989">
                <a:off x="4924793" y="1701635"/>
                <a:ext cx="246223" cy="753839"/>
              </a:xfrm>
              <a:prstGeom prst="rect">
                <a:avLst/>
              </a:prstGeom>
              <a:solidFill>
                <a:schemeClr val="accent3">
                  <a:lumMod val="50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andara" panose="020E0502030303020204" pitchFamily="34" charset="0"/>
                </a:endParaRPr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 rot="19375989">
                <a:off x="3775673" y="4671207"/>
                <a:ext cx="1052466" cy="804206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 rot="19375989">
                <a:off x="4566348" y="3711330"/>
                <a:ext cx="763163" cy="571016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 rot="19375989">
              <a:off x="471481" y="2809011"/>
              <a:ext cx="627784" cy="573761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andara" panose="020E0502030303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 rot="19375989">
              <a:off x="866388" y="2360571"/>
              <a:ext cx="666738" cy="644389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andara" panose="020E0502030303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 rot="19375989">
              <a:off x="1470316" y="1839711"/>
              <a:ext cx="783798" cy="644389"/>
            </a:xfrm>
            <a:prstGeom prst="rect">
              <a:avLst/>
            </a:prstGeom>
            <a:solidFill>
              <a:schemeClr val="accent1">
                <a:lumMod val="75000"/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andara" panose="020E0502030303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rot="19375989">
              <a:off x="2029179" y="1422956"/>
              <a:ext cx="682537" cy="644389"/>
            </a:xfrm>
            <a:prstGeom prst="rect">
              <a:avLst/>
            </a:prstGeom>
            <a:solidFill>
              <a:schemeClr val="tx2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andara" panose="020E0502030303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 rot="19375989">
              <a:off x="2675428" y="1303382"/>
              <a:ext cx="90420" cy="487429"/>
            </a:xfrm>
            <a:prstGeom prst="rect">
              <a:avLst/>
            </a:prstGeom>
            <a:solidFill>
              <a:schemeClr val="tx2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andara" panose="020E0502030303020204" pitchFamily="34" charset="0"/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 flipH="1">
            <a:off x="6372200" y="2420888"/>
            <a:ext cx="1368152" cy="425980"/>
          </a:xfrm>
          <a:prstGeom prst="rect">
            <a:avLst/>
          </a:prstGeom>
          <a:solidFill>
            <a:srgbClr val="7030A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err="1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Chemical</a:t>
            </a:r>
            <a:r>
              <a:rPr lang="tr-TR" sz="1200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tr-TR" sz="1200" dirty="0" err="1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Industry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6372200" y="3736020"/>
            <a:ext cx="1368152" cy="425980"/>
          </a:xfrm>
          <a:prstGeom prst="rect">
            <a:avLst/>
          </a:prstGeom>
          <a:solidFill>
            <a:srgbClr val="7030A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err="1" smtClean="0">
                <a:solidFill>
                  <a:srgbClr val="00B050"/>
                </a:solidFill>
                <a:latin typeface="Candara" panose="020E0502030303020204" pitchFamily="34" charset="0"/>
              </a:rPr>
              <a:t>Metallurgy</a:t>
            </a:r>
            <a:endParaRPr lang="ru-RU" sz="1200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flipH="1">
            <a:off x="6407783" y="1560331"/>
            <a:ext cx="1368152" cy="425980"/>
          </a:xfrm>
          <a:prstGeom prst="rect">
            <a:avLst/>
          </a:prstGeom>
          <a:solidFill>
            <a:srgbClr val="7030A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err="1" smtClean="0">
                <a:solidFill>
                  <a:srgbClr val="9C5BCD"/>
                </a:solidFill>
                <a:latin typeface="Candara" panose="020E0502030303020204" pitchFamily="34" charset="0"/>
              </a:rPr>
              <a:t>Light</a:t>
            </a:r>
            <a:r>
              <a:rPr lang="tr-TR" sz="1200" dirty="0" smtClean="0">
                <a:solidFill>
                  <a:srgbClr val="9C5BCD"/>
                </a:solidFill>
                <a:latin typeface="Candara" panose="020E0502030303020204" pitchFamily="34" charset="0"/>
              </a:rPr>
              <a:t> </a:t>
            </a:r>
            <a:r>
              <a:rPr lang="tr-TR" sz="1200" dirty="0" err="1" smtClean="0">
                <a:solidFill>
                  <a:srgbClr val="9C5BCD"/>
                </a:solidFill>
                <a:latin typeface="Candara" panose="020E0502030303020204" pitchFamily="34" charset="0"/>
              </a:rPr>
              <a:t>industry</a:t>
            </a:r>
            <a:endParaRPr lang="ru-RU" sz="1200" dirty="0">
              <a:solidFill>
                <a:srgbClr val="9C5BCD"/>
              </a:solidFill>
              <a:latin typeface="Candara" panose="020E0502030303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40152" y="3069382"/>
            <a:ext cx="432048" cy="2314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ndara" panose="020E0502030303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668344" y="3064062"/>
            <a:ext cx="432048" cy="2314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ndara" panose="020E0502030303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933632" y="4267075"/>
            <a:ext cx="432048" cy="2314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ndara" panose="020E0502030303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68344" y="4261755"/>
            <a:ext cx="432048" cy="23147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ndara" panose="020E0502030303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44308" y="3300855"/>
            <a:ext cx="14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 </a:t>
            </a:r>
            <a:r>
              <a:rPr lang="kk-KZ" dirty="0" smtClean="0">
                <a:latin typeface="Candara" panose="020E0502030303020204" pitchFamily="34" charset="0"/>
              </a:rPr>
              <a:t>І,ІІ,ІІІ</a:t>
            </a:r>
            <a:r>
              <a:rPr lang="tr-TR" dirty="0" smtClean="0">
                <a:latin typeface="Candara" panose="020E0502030303020204" pitchFamily="34" charset="0"/>
              </a:rPr>
              <a:t> </a:t>
            </a:r>
            <a:r>
              <a:rPr lang="en-US" dirty="0" smtClean="0">
                <a:latin typeface="Candara" panose="020E0502030303020204" pitchFamily="34" charset="0"/>
              </a:rPr>
              <a:t>level</a:t>
            </a:r>
            <a:r>
              <a:rPr lang="kk-KZ" dirty="0" smtClean="0">
                <a:latin typeface="Candara" panose="020E0502030303020204" pitchFamily="34" charset="0"/>
              </a:rPr>
              <a:t> </a:t>
            </a:r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72300" y="4505122"/>
            <a:ext cx="14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 </a:t>
            </a:r>
            <a:r>
              <a:rPr lang="kk-KZ" dirty="0" smtClean="0">
                <a:latin typeface="Candara" panose="020E0502030303020204" pitchFamily="34" charset="0"/>
              </a:rPr>
              <a:t>І,ІІ </a:t>
            </a:r>
            <a:r>
              <a:rPr lang="en-US" dirty="0" smtClean="0">
                <a:latin typeface="Candara" panose="020E0502030303020204" pitchFamily="34" charset="0"/>
              </a:rPr>
              <a:t>level</a:t>
            </a:r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6366072" y="2923608"/>
            <a:ext cx="1296144" cy="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6408204" y="4096060"/>
            <a:ext cx="1296144" cy="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6407783" y="2014366"/>
            <a:ext cx="1296144" cy="1"/>
          </a:xfrm>
          <a:prstGeom prst="line">
            <a:avLst/>
          </a:prstGeom>
          <a:ln>
            <a:solidFill>
              <a:srgbClr val="9C5B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6864215" y="2136395"/>
            <a:ext cx="432048" cy="231473"/>
          </a:xfrm>
          <a:prstGeom prst="rect">
            <a:avLst/>
          </a:prstGeom>
          <a:solidFill>
            <a:srgbClr val="9C5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ndara" panose="020E0502030303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 flipH="1">
            <a:off x="6408204" y="4971588"/>
            <a:ext cx="1368152" cy="425980"/>
          </a:xfrm>
          <a:prstGeom prst="rect">
            <a:avLst/>
          </a:prstGeom>
          <a:solidFill>
            <a:srgbClr val="7030A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Construction</a:t>
            </a:r>
            <a:r>
              <a:rPr lang="tr-TR" sz="1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tr-TR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ndara" panose="020E0502030303020204" pitchFamily="34" charset="0"/>
              </a:rPr>
              <a:t>Industry</a:t>
            </a:r>
            <a:endParaRPr lang="ru-RU" sz="1200" dirty="0">
              <a:solidFill>
                <a:schemeClr val="tx2">
                  <a:lumMod val="60000"/>
                  <a:lumOff val="4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925198" y="5526349"/>
            <a:ext cx="432048" cy="2314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ndara" panose="020E0502030303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659910" y="5521029"/>
            <a:ext cx="432048" cy="2314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ndara" panose="020E0502030303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14232" y="5856086"/>
            <a:ext cx="165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Candara" panose="020E0502030303020204" pitchFamily="34" charset="0"/>
              </a:rPr>
              <a:t>ІІІ,</a:t>
            </a:r>
            <a:r>
              <a:rPr lang="en-US" dirty="0" smtClean="0">
                <a:latin typeface="Candara" panose="020E0502030303020204" pitchFamily="34" charset="0"/>
              </a:rPr>
              <a:t>IV level</a:t>
            </a:r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72300" y="5867980"/>
            <a:ext cx="14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 </a:t>
            </a:r>
            <a:r>
              <a:rPr lang="kk-KZ" dirty="0" smtClean="0">
                <a:latin typeface="Candara" panose="020E0502030303020204" pitchFamily="34" charset="0"/>
              </a:rPr>
              <a:t>І,ІІ </a:t>
            </a:r>
            <a:r>
              <a:rPr lang="en-US" dirty="0" smtClean="0">
                <a:latin typeface="Candara" panose="020E0502030303020204" pitchFamily="34" charset="0"/>
              </a:rPr>
              <a:t>level</a:t>
            </a:r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6372200" y="5397568"/>
            <a:ext cx="1296144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51455" y="3310994"/>
            <a:ext cx="165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IV,V</a:t>
            </a:r>
            <a:r>
              <a:rPr lang="tr-TR" dirty="0" smtClean="0">
                <a:latin typeface="Candara" panose="020E0502030303020204" pitchFamily="34" charset="0"/>
              </a:rPr>
              <a:t> </a:t>
            </a:r>
            <a:r>
              <a:rPr lang="en-US" dirty="0" smtClean="0">
                <a:latin typeface="Candara" panose="020E0502030303020204" pitchFamily="34" charset="0"/>
              </a:rPr>
              <a:t>level </a:t>
            </a:r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51455" y="4503367"/>
            <a:ext cx="165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latin typeface="Candara" panose="020E0502030303020204" pitchFamily="34" charset="0"/>
              </a:rPr>
              <a:t>ІІІ,</a:t>
            </a:r>
            <a:r>
              <a:rPr lang="en-US" dirty="0" smtClean="0">
                <a:latin typeface="Candara" panose="020E0502030303020204" pitchFamily="34" charset="0"/>
              </a:rPr>
              <a:t>IV,V</a:t>
            </a:r>
            <a:r>
              <a:rPr lang="tr-TR" dirty="0" smtClean="0">
                <a:latin typeface="Candara" panose="020E0502030303020204" pitchFamily="34" charset="0"/>
              </a:rPr>
              <a:t> </a:t>
            </a:r>
            <a:r>
              <a:rPr lang="en-US" dirty="0" smtClean="0">
                <a:latin typeface="Candara" panose="020E0502030303020204" pitchFamily="34" charset="0"/>
              </a:rPr>
              <a:t>level</a:t>
            </a:r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87340" y="576064"/>
            <a:ext cx="3193282" cy="692696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 err="1" smtClean="0">
                <a:solidFill>
                  <a:schemeClr val="tx2"/>
                </a:solidFill>
                <a:latin typeface="Candara" pitchFamily="34" charset="0"/>
              </a:rPr>
              <a:t>Projects</a:t>
            </a:r>
            <a:r>
              <a:rPr lang="tr-TR" sz="1600" b="1" dirty="0" smtClean="0">
                <a:solidFill>
                  <a:schemeClr val="tx2"/>
                </a:solidFill>
                <a:latin typeface="Candara" pitchFamily="34" charset="0"/>
              </a:rPr>
              <a:t> </a:t>
            </a:r>
            <a:r>
              <a:rPr lang="tr-TR" sz="1600" b="1" dirty="0" err="1" smtClean="0">
                <a:solidFill>
                  <a:schemeClr val="tx2"/>
                </a:solidFill>
                <a:latin typeface="Candara" pitchFamily="34" charset="0"/>
              </a:rPr>
              <a:t>placement</a:t>
            </a:r>
            <a:r>
              <a:rPr lang="tr-TR" sz="1600" b="1" dirty="0" smtClean="0">
                <a:solidFill>
                  <a:schemeClr val="tx2"/>
                </a:solidFill>
                <a:latin typeface="Candara" pitchFamily="34" charset="0"/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  <a:latin typeface="Candara" pitchFamily="34" charset="0"/>
              </a:rPr>
              <a:t> </a:t>
            </a:r>
            <a:r>
              <a:rPr lang="tr-TR" sz="1600" b="1" dirty="0" smtClean="0">
                <a:solidFill>
                  <a:schemeClr val="tx2"/>
                </a:solidFill>
                <a:latin typeface="Candara" pitchFamily="34" charset="0"/>
              </a:rPr>
              <a:t>1st </a:t>
            </a:r>
            <a:r>
              <a:rPr lang="tr-TR" sz="1600" b="1" dirty="0" err="1" smtClean="0">
                <a:solidFill>
                  <a:schemeClr val="tx2"/>
                </a:solidFill>
                <a:latin typeface="Candara" pitchFamily="34" charset="0"/>
              </a:rPr>
              <a:t>stage</a:t>
            </a:r>
            <a:endParaRPr lang="ru-RU" sz="1400" b="1" dirty="0">
              <a:solidFill>
                <a:schemeClr val="tx2"/>
              </a:solidFill>
              <a:latin typeface="Candar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64088" y="6381328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*</a:t>
            </a:r>
            <a:r>
              <a:rPr lang="tr-TR" sz="1400" dirty="0" smtClean="0"/>
              <a:t> </a:t>
            </a:r>
            <a:r>
              <a:rPr lang="tr-TR" sz="1400" dirty="0" err="1" smtClean="0"/>
              <a:t>Also</a:t>
            </a:r>
            <a:r>
              <a:rPr lang="tr-TR" sz="1400" dirty="0" smtClean="0"/>
              <a:t> in </a:t>
            </a:r>
            <a:r>
              <a:rPr lang="tr-TR" sz="1400" dirty="0" err="1" smtClean="0"/>
              <a:t>other</a:t>
            </a:r>
            <a:r>
              <a:rPr lang="tr-TR" sz="1400" dirty="0" smtClean="0"/>
              <a:t> </a:t>
            </a:r>
            <a:r>
              <a:rPr lang="tr-TR" sz="1400" dirty="0" err="1" smtClean="0"/>
              <a:t>sectors</a:t>
            </a:r>
            <a:r>
              <a:rPr lang="tr-TR" sz="1400" dirty="0" smtClean="0"/>
              <a:t>(</a:t>
            </a:r>
            <a:r>
              <a:rPr lang="en-US" sz="1400" dirty="0" smtClean="0"/>
              <a:t>in </a:t>
            </a:r>
            <a:r>
              <a:rPr lang="tr-TR" sz="1400" dirty="0" smtClean="0"/>
              <a:t>2. ve 3. </a:t>
            </a:r>
            <a:r>
              <a:rPr lang="en-US" sz="1400" dirty="0" smtClean="0"/>
              <a:t>levels</a:t>
            </a:r>
            <a:r>
              <a:rPr lang="tr-TR" sz="1400" dirty="0" smtClean="0"/>
              <a:t>)</a:t>
            </a:r>
            <a:endParaRPr lang="ru-RU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5364089" y="764704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ndara" panose="020E0502030303020204" pitchFamily="34" charset="0"/>
              </a:rPr>
              <a:t>for</a:t>
            </a:r>
            <a:r>
              <a:rPr lang="ru-RU" sz="4400" dirty="0" smtClean="0">
                <a:latin typeface="Candara" panose="020E0502030303020204" pitchFamily="34" charset="0"/>
              </a:rPr>
              <a:t> </a:t>
            </a:r>
            <a:r>
              <a:rPr lang="ru-RU" sz="3200" dirty="0" smtClean="0">
                <a:latin typeface="Candara" panose="020E0502030303020204" pitchFamily="34" charset="0"/>
              </a:rPr>
              <a:t>1</a:t>
            </a:r>
            <a:r>
              <a:rPr lang="ru-RU" sz="4000" dirty="0" smtClean="0">
                <a:latin typeface="Candara" panose="020E0502030303020204" pitchFamily="34" charset="0"/>
              </a:rPr>
              <a:t> </a:t>
            </a:r>
            <a:r>
              <a:rPr lang="ru-RU" sz="2000" b="1" dirty="0" smtClean="0">
                <a:latin typeface="Candara" panose="020E0502030303020204" pitchFamily="34" charset="0"/>
              </a:rPr>
              <a:t>м</a:t>
            </a:r>
            <a:r>
              <a:rPr lang="ru-RU" sz="3200" dirty="0" smtClean="0">
                <a:latin typeface="Candara" panose="020E0502030303020204" pitchFamily="34" charset="0"/>
              </a:rPr>
              <a:t>²</a:t>
            </a:r>
            <a:r>
              <a:rPr lang="tr-TR" sz="3200" dirty="0" smtClean="0">
                <a:latin typeface="Candara" panose="020E0502030303020204" pitchFamily="34" charset="0"/>
              </a:rPr>
              <a:t> </a:t>
            </a:r>
            <a:r>
              <a:rPr lang="ru-RU" sz="3200" dirty="0" smtClean="0">
                <a:latin typeface="Candara" panose="020E0502030303020204" pitchFamily="34" charset="0"/>
              </a:rPr>
              <a:t>- </a:t>
            </a:r>
            <a:r>
              <a:rPr lang="ru-RU" dirty="0" smtClean="0">
                <a:latin typeface="Candara" panose="020E0502030303020204" pitchFamily="34" charset="0"/>
              </a:rPr>
              <a:t>14</a:t>
            </a:r>
            <a:r>
              <a:rPr lang="ru-RU" b="1" dirty="0" smtClean="0">
                <a:solidFill>
                  <a:srgbClr val="C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Candara" panose="020E0502030303020204" pitchFamily="34" charset="0"/>
                <a:cs typeface="Arial" panose="020B0604020202020204" pitchFamily="34" charset="0"/>
              </a:rPr>
              <a:t>₸ / </a:t>
            </a:r>
            <a:r>
              <a:rPr lang="tr-TR" b="1" dirty="0" smtClean="0">
                <a:latin typeface="Candara" panose="020E0502030303020204" pitchFamily="34" charset="0"/>
                <a:cs typeface="Arial" panose="020B0604020202020204" pitchFamily="34" charset="0"/>
              </a:rPr>
              <a:t>y</a:t>
            </a:r>
            <a:r>
              <a:rPr lang="en-US" b="1" dirty="0" smtClean="0">
                <a:latin typeface="Candara" panose="020E0502030303020204" pitchFamily="34" charset="0"/>
                <a:cs typeface="Arial" panose="020B0604020202020204" pitchFamily="34" charset="0"/>
              </a:rPr>
              <a:t>ear(0.03 </a:t>
            </a:r>
            <a:r>
              <a:rPr lang="en-US" b="1" dirty="0" err="1" smtClean="0">
                <a:latin typeface="Candara" panose="020E0502030303020204" pitchFamily="34" charset="0"/>
                <a:cs typeface="Arial" panose="020B0604020202020204" pitchFamily="34" charset="0"/>
              </a:rPr>
              <a:t>usd</a:t>
            </a:r>
            <a:r>
              <a:rPr lang="en-US" b="1" dirty="0" smtClean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r>
              <a:rPr lang="ru-RU" dirty="0" smtClean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354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8ff8a399631bcc745b15afbdc1cb795bcbad6bc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182</Words>
  <Application>Microsoft Office PowerPoint</Application>
  <PresentationFormat>Pokaz na ekranie (4:3)</PresentationFormat>
  <Paragraphs>44</Paragraphs>
  <Slides>4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6" baseType="lpstr">
      <vt:lpstr>Тема Office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Joanna Niedźwiecka</cp:lastModifiedBy>
  <cp:revision>22</cp:revision>
  <dcterms:created xsi:type="dcterms:W3CDTF">2019-06-17T09:50:00Z</dcterms:created>
  <dcterms:modified xsi:type="dcterms:W3CDTF">2019-07-15T08:48:45Z</dcterms:modified>
</cp:coreProperties>
</file>